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4" r:id="rId2"/>
    <p:sldId id="261" r:id="rId3"/>
    <p:sldId id="288" r:id="rId4"/>
    <p:sldId id="308" r:id="rId5"/>
    <p:sldId id="309" r:id="rId6"/>
    <p:sldId id="265" r:id="rId7"/>
    <p:sldId id="262" r:id="rId8"/>
    <p:sldId id="301" r:id="rId9"/>
    <p:sldId id="280" r:id="rId10"/>
    <p:sldId id="281" r:id="rId11"/>
    <p:sldId id="271" r:id="rId12"/>
    <p:sldId id="267" r:id="rId13"/>
    <p:sldId id="310" r:id="rId14"/>
    <p:sldId id="311" r:id="rId1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>
      <p:cViewPr varScale="1">
        <p:scale>
          <a:sx n="116" d="100"/>
          <a:sy n="116" d="100"/>
        </p:scale>
        <p:origin x="150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3B8202-4141-445B-81EE-FFF2E917FA5F}" type="datetimeFigureOut">
              <a:rPr lang="ru-RU" smtClean="0"/>
              <a:t>11.01.2019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1CE4F2-47E5-4FC6-8ABA-9A52ED44F8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709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1CE4F2-47E5-4FC6-8ABA-9A52ED44F86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117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add title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11" Type="http://schemas.openxmlformats.org/officeDocument/2006/relationships/image" Target="../media/image66.jpeg"/><Relationship Id="rId5" Type="http://schemas.openxmlformats.org/officeDocument/2006/relationships/image" Target="../media/image60.jpg"/><Relationship Id="rId10" Type="http://schemas.openxmlformats.org/officeDocument/2006/relationships/image" Target="../media/image65.jpeg"/><Relationship Id="rId4" Type="http://schemas.openxmlformats.org/officeDocument/2006/relationships/image" Target="../media/image59.jpeg"/><Relationship Id="rId9" Type="http://schemas.openxmlformats.org/officeDocument/2006/relationships/image" Target="../media/image6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4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12" Type="http://schemas.openxmlformats.org/officeDocument/2006/relationships/image" Target="../media/image23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g"/><Relationship Id="rId3" Type="http://schemas.openxmlformats.org/officeDocument/2006/relationships/image" Target="../media/image38.jp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10" Type="http://schemas.openxmlformats.org/officeDocument/2006/relationships/image" Target="../media/image45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AutoShape 4" descr="Картинки по запросу 72 годовщина великой отечественной войн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57200" y="2590800"/>
            <a:ext cx="8458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Мы вместе создаем наше будущее!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51145825-5E32-4959-AEC1-C105713059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25" y="7937"/>
            <a:ext cx="3886200" cy="2286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691BA37D-34D3-4766-A150-0038ADB915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434" y="-11798"/>
            <a:ext cx="2707689" cy="250666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A06FFCAF-3695-4088-96C7-BF5DEB73C5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3429000"/>
            <a:ext cx="6477000" cy="2590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419312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29DE6C5-B537-49EF-983D-787EB7661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09599"/>
          </a:xfrm>
        </p:spPr>
        <p:txBody>
          <a:bodyPr/>
          <a:lstStyle/>
          <a:p>
            <a:pPr marL="0" indent="0" algn="ctr">
              <a:buNone/>
            </a:pPr>
            <a:r>
              <a:rPr lang="ru-RU" b="1" i="1" dirty="0">
                <a:solidFill>
                  <a:srgbClr val="0070C0"/>
                </a:solidFill>
              </a:rPr>
              <a:t>«Международный день мира»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4BFD9BF5-02FF-46C2-9E20-8FBD3143B2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" y="764424"/>
            <a:ext cx="3505200" cy="373783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1CADF457-BCF6-4F4B-B92C-9E87BA1CF6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848" y="670265"/>
            <a:ext cx="3926152" cy="392615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E341EE71-C5CF-4A81-8B00-5CEE738087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1" y="4964503"/>
            <a:ext cx="3175000" cy="19050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FC0C461A-D659-4F89-BA84-57DD8990DF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969" y="5000753"/>
            <a:ext cx="3175000" cy="19050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6A9CBB61-D54C-48B9-B0E4-9BC62E4D170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043" y="4690944"/>
            <a:ext cx="1625292" cy="2167056"/>
          </a:xfrm>
          <a:prstGeom prst="rect">
            <a:avLst/>
          </a:prstGeom>
        </p:spPr>
      </p:pic>
      <p:sp>
        <p:nvSpPr>
          <p:cNvPr id="9" name="Объект 2">
            <a:extLst>
              <a:ext uri="{FF2B5EF4-FFF2-40B4-BE49-F238E27FC236}">
                <a16:creationId xmlns="" xmlns:a16="http://schemas.microsoft.com/office/drawing/2014/main" id="{5819BA7B-63F4-48CE-BCF8-AAECD486AB81}"/>
              </a:ext>
            </a:extLst>
          </p:cNvPr>
          <p:cNvSpPr txBox="1">
            <a:spLocks/>
          </p:cNvSpPr>
          <p:nvPr/>
        </p:nvSpPr>
        <p:spPr>
          <a:xfrm>
            <a:off x="3511677" y="838200"/>
            <a:ext cx="1717658" cy="36640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latinLnBrk="0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latinLnBrk="0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latinLnBrk="0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latinLnBrk="0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latinLnBrk="0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latinLnBrk="0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latinLnBrk="0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latinLnBrk="0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latinLnBrk="0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10" name="Объект 2">
            <a:extLst>
              <a:ext uri="{FF2B5EF4-FFF2-40B4-BE49-F238E27FC236}">
                <a16:creationId xmlns="" xmlns:a16="http://schemas.microsoft.com/office/drawing/2014/main" id="{B6B06D5D-97BD-4422-8FC2-B76F56227585}"/>
              </a:ext>
            </a:extLst>
          </p:cNvPr>
          <p:cNvSpPr txBox="1">
            <a:spLocks/>
          </p:cNvSpPr>
          <p:nvPr/>
        </p:nvSpPr>
        <p:spPr>
          <a:xfrm>
            <a:off x="3511677" y="838199"/>
            <a:ext cx="1706171" cy="36640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latinLnBrk="0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latinLnBrk="0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latinLnBrk="0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latinLnBrk="0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latinLnBrk="0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latinLnBrk="0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latinLnBrk="0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latinLnBrk="0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latinLnBrk="0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ru-RU" sz="1400" b="1" i="1" dirty="0">
              <a:solidFill>
                <a:srgbClr val="0070C0"/>
              </a:solidFill>
            </a:endParaRPr>
          </a:p>
          <a:p>
            <a:pPr marL="0" indent="0" algn="ctr">
              <a:buFont typeface="Arial" pitchFamily="34" charset="0"/>
              <a:buNone/>
            </a:pPr>
            <a:r>
              <a:rPr lang="ru-RU" sz="1400" b="1" i="1" dirty="0">
                <a:solidFill>
                  <a:srgbClr val="0070C0"/>
                </a:solidFill>
              </a:rPr>
              <a:t>Заведующие отделением, социальные работники и социальные партнеры своими руками изготовили символ праздника и поздравили получателей социальных услуг и жителей города с Днем мира!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1163D319-720D-4C53-AB06-B09D5EB9F1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436" y="2489065"/>
            <a:ext cx="4164904" cy="2338754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2704C345-5195-4847-BC37-AD2E101EC5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813" y="2348388"/>
            <a:ext cx="1885950" cy="2514600"/>
          </a:xfrm>
          <a:prstGeom prst="rect">
            <a:avLst/>
          </a:prstGeom>
        </p:spPr>
      </p:pic>
      <p:pic>
        <p:nvPicPr>
          <p:cNvPr id="8" name="Объект 7">
            <a:extLst>
              <a:ext uri="{FF2B5EF4-FFF2-40B4-BE49-F238E27FC236}">
                <a16:creationId xmlns="" xmlns:a16="http://schemas.microsoft.com/office/drawing/2014/main" id="{26849CB5-1958-4EAA-AB2E-8DBB19E94B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5" y="914400"/>
            <a:ext cx="2400300" cy="1600200"/>
          </a:xfrm>
        </p:spPr>
      </p:pic>
      <p:sp>
        <p:nvSpPr>
          <p:cNvPr id="6" name="Заголовок 5">
            <a:extLst>
              <a:ext uri="{FF2B5EF4-FFF2-40B4-BE49-F238E27FC236}">
                <a16:creationId xmlns="" xmlns:a16="http://schemas.microsoft.com/office/drawing/2014/main" id="{0912989F-A000-4D32-8482-ADA94D478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/>
          <a:lstStyle/>
          <a:p>
            <a:r>
              <a:rPr lang="ru-RU" b="1" i="1" dirty="0">
                <a:solidFill>
                  <a:srgbClr val="0070C0"/>
                </a:solidFill>
              </a:rPr>
              <a:t>«Осенняя неделя добра – 2018» 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5B2874A6-4B44-4D43-952E-EC7DF3B8DC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4208755"/>
            <a:ext cx="3352800" cy="25146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57959AD8-A456-46E3-8E4F-474618EA10E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9893" y="914400"/>
            <a:ext cx="3587537" cy="215677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E56F1299-A631-4B67-BAF5-A23ABCBF5B8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855" y="872377"/>
            <a:ext cx="2514600" cy="188595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9A67765C-B1BE-4ABA-B109-EA510D068B1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623" y="4140200"/>
            <a:ext cx="2038350" cy="271780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C6085BD5-5FDF-4C66-9F8D-A2CF5B90873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808" y="4753609"/>
            <a:ext cx="3434016" cy="2069492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86F858CB-B00A-4C45-9B76-924CF7F7B54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5" y="2594159"/>
            <a:ext cx="2001175" cy="1500881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37A3F8E4-12FE-4740-A925-4D818C49BBB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333" y="3010742"/>
            <a:ext cx="1727200" cy="12954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33DADB9-8472-4652-9C69-0BC52690B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691" y="228600"/>
            <a:ext cx="2773133" cy="1275734"/>
          </a:xfrm>
        </p:spPr>
        <p:txBody>
          <a:bodyPr>
            <a:normAutofit fontScale="90000"/>
          </a:bodyPr>
          <a:lstStyle/>
          <a:p>
            <a:r>
              <a:rPr lang="ru-RU" sz="3500" b="1" i="1" dirty="0"/>
              <a:t>«Декада Добрых Дел»</a:t>
            </a:r>
          </a:p>
        </p:txBody>
      </p:sp>
      <p:sp>
        <p:nvSpPr>
          <p:cNvPr id="25" name="Content Placeholder 22">
            <a:extLst>
              <a:ext uri="{FF2B5EF4-FFF2-40B4-BE49-F238E27FC236}">
                <a16:creationId xmlns="" xmlns:a16="http://schemas.microsoft.com/office/drawing/2014/main" id="{F9618257-CCB8-40AC-B723-6003595488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634" y="1600200"/>
            <a:ext cx="2773133" cy="4623619"/>
          </a:xfrm>
        </p:spPr>
        <p:txBody>
          <a:bodyPr>
            <a:normAutofit/>
          </a:bodyPr>
          <a:lstStyle/>
          <a:p>
            <a:pPr marL="0" indent="0">
              <a:buClr>
                <a:srgbClr val="455A72"/>
              </a:buClr>
              <a:buNone/>
            </a:pP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 с социальными партнерами посетили ветерана ВОВ (помогли сформировать альбом минувших лет)</a:t>
            </a:r>
          </a:p>
          <a:p>
            <a:pPr marL="0" indent="0">
              <a:buClr>
                <a:srgbClr val="455A72"/>
              </a:buClr>
              <a:buNone/>
            </a:pPr>
            <a:endParaRPr lang="en-US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45BEE692-38FF-45D5-BACD-3ED0107AB1E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474184" y="0"/>
            <a:ext cx="5669816" cy="6858000"/>
          </a:xfrm>
          <a:prstGeom prst="rect">
            <a:avLst/>
          </a:prstGeom>
          <a:solidFill>
            <a:srgbClr val="455A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ounded Rectangle 9">
            <a:extLst>
              <a:ext uri="{FF2B5EF4-FFF2-40B4-BE49-F238E27FC236}">
                <a16:creationId xmlns="" xmlns:a16="http://schemas.microsoft.com/office/drawing/2014/main" id="{FFC0ABB7-3FF2-48CA-AF41-7C90BA14B7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819746" y="484632"/>
            <a:ext cx="5031859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Рисунок 9" descr="Изображение выглядит как человек, внутренний, сидит, стена&#10;&#10;Описание создано автоматически">
            <a:extLst>
              <a:ext uri="{FF2B5EF4-FFF2-40B4-BE49-F238E27FC236}">
                <a16:creationId xmlns="" xmlns:a16="http://schemas.microsoft.com/office/drawing/2014/main" id="{81BDE7CD-5DFA-453C-B328-22B36546328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96"/>
          <a:stretch/>
        </p:blipFill>
        <p:spPr>
          <a:xfrm>
            <a:off x="4061046" y="827678"/>
            <a:ext cx="2702792" cy="1996780"/>
          </a:xfrm>
          <a:prstGeom prst="rect">
            <a:avLst/>
          </a:prstGeom>
        </p:spPr>
      </p:pic>
      <p:pic>
        <p:nvPicPr>
          <p:cNvPr id="17" name="Объект 3">
            <a:extLst>
              <a:ext uri="{FF2B5EF4-FFF2-40B4-BE49-F238E27FC236}">
                <a16:creationId xmlns="" xmlns:a16="http://schemas.microsoft.com/office/drawing/2014/main" id="{87907D31-6995-40B5-B4AE-35ED953956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217" r="24219" b="3"/>
          <a:stretch/>
        </p:blipFill>
        <p:spPr>
          <a:xfrm>
            <a:off x="4061046" y="2989903"/>
            <a:ext cx="2702793" cy="2922096"/>
          </a:xfrm>
          <a:prstGeom prst="rect">
            <a:avLst/>
          </a:prstGeom>
        </p:spPr>
      </p:pic>
      <p:pic>
        <p:nvPicPr>
          <p:cNvPr id="27" name="Объект 5" descr="Изображение выглядит как человек, внутренний, стена&#10;&#10;Описание создано автоматически">
            <a:extLst>
              <a:ext uri="{FF2B5EF4-FFF2-40B4-BE49-F238E27FC236}">
                <a16:creationId xmlns="" xmlns:a16="http://schemas.microsoft.com/office/drawing/2014/main" id="{E7375979-AF87-4047-A31A-31023D89317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69" r="1" b="30806"/>
          <a:stretch/>
        </p:blipFill>
        <p:spPr>
          <a:xfrm rot="5400000">
            <a:off x="5205469" y="2502661"/>
            <a:ext cx="5086759" cy="173679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457200"/>
          </a:xfrm>
        </p:spPr>
        <p:txBody>
          <a:bodyPr>
            <a:normAutofit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Поздравления с Новым 2019 годом и Рождеством!</a:t>
            </a:r>
            <a:endParaRPr lang="ru-RU" i="1" dirty="0">
              <a:solidFill>
                <a:srgbClr val="00206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800" y="914401"/>
            <a:ext cx="2819401" cy="3352800"/>
          </a:xfrm>
        </p:spPr>
        <p:txBody>
          <a:bodyPr>
            <a:normAutofit/>
          </a:bodyPr>
          <a:lstStyle/>
          <a:p>
            <a:pPr algn="ctr"/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работники в преддверии Новогодних праздников поздравили на дому одиноких получателей социальных услуг.</a:t>
            </a:r>
          </a:p>
          <a:p>
            <a:pPr algn="ctr"/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Подарочные сувениры изготовили своими руками.</a:t>
            </a:r>
            <a:endParaRPr lang="ru-RU" sz="20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Â«ÐÐµÑÐ¸ÑÑ Ð² ÑÑÐ´Ð¾Â»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2" y="4269260"/>
            <a:ext cx="2747865" cy="2362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0762" y="621958"/>
            <a:ext cx="2467568" cy="21212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8400" y="631319"/>
            <a:ext cx="2487822" cy="21386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5646" y="2855066"/>
            <a:ext cx="2437799" cy="20956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4416" y="2830727"/>
            <a:ext cx="2457390" cy="211249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97534" y="4991100"/>
            <a:ext cx="2171700" cy="18669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72300" y="4991100"/>
            <a:ext cx="2171700" cy="18669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47646" y="4991100"/>
            <a:ext cx="2171700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6236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843" y="152400"/>
            <a:ext cx="3008313" cy="609600"/>
          </a:xfrm>
        </p:spPr>
        <p:txBody>
          <a:bodyPr>
            <a:noAutofit/>
          </a:bodyPr>
          <a:lstStyle/>
          <a:p>
            <a:pPr algn="ctr"/>
            <a:r>
              <a:rPr lang="ru-RU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Акции и мероприятия</a:t>
            </a:r>
            <a:br>
              <a:rPr lang="ru-RU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года</a:t>
            </a:r>
            <a:endParaRPr lang="ru-RU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62039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200" dirty="0" smtClean="0">
                <a:solidFill>
                  <a:srgbClr val="002060"/>
                </a:solidFill>
              </a:rPr>
              <a:t>Автономная некоммерческая организация «Центр социального обслуживания населения «</a:t>
            </a:r>
            <a:r>
              <a:rPr lang="ru-RU" sz="2200" dirty="0" err="1" smtClean="0">
                <a:solidFill>
                  <a:srgbClr val="002060"/>
                </a:solidFill>
              </a:rPr>
              <a:t>Сызранский</a:t>
            </a:r>
            <a:r>
              <a:rPr lang="ru-RU" sz="2200" dirty="0" smtClean="0">
                <a:solidFill>
                  <a:srgbClr val="002060"/>
                </a:solidFill>
              </a:rPr>
              <a:t>»</a:t>
            </a:r>
          </a:p>
          <a:p>
            <a:pPr marL="0" indent="0" algn="ctr">
              <a:buNone/>
            </a:pPr>
            <a:endParaRPr lang="ru-RU" sz="2200" dirty="0">
              <a:solidFill>
                <a:srgbClr val="00206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6200" y="914400"/>
            <a:ext cx="3389313" cy="5562600"/>
          </a:xfrm>
        </p:spPr>
        <p:txBody>
          <a:bodyPr>
            <a:no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сотрудниками АНО «ЦСОН «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Сызранский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организовано и проведено более 20 акций и мероприятий. В них приняли участие социальные работники организации, волонтеры, добровольцы и волонтеры «Серебряного возраста»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pp.userapi.com/c831508/v831508471/1759fb/Z9Nhx8LypQ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144" y="2133600"/>
            <a:ext cx="5037667" cy="377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0318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Выноска 3 (граница и черта) 24"/>
          <p:cNvSpPr/>
          <p:nvPr/>
        </p:nvSpPr>
        <p:spPr>
          <a:xfrm>
            <a:off x="3581400" y="76200"/>
            <a:ext cx="5334000" cy="6019800"/>
          </a:xfrm>
          <a:prstGeom prst="accentBorderCallout3">
            <a:avLst/>
          </a:prstGeom>
          <a:gradFill>
            <a:gsLst>
              <a:gs pos="25000">
                <a:schemeClr val="accent1">
                  <a:tint val="66000"/>
                  <a:satMod val="160000"/>
                  <a:alpha val="4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i="1" dirty="0" err="1">
                <a:solidFill>
                  <a:schemeClr val="tx1"/>
                </a:solidFill>
              </a:rPr>
              <a:t>Волонтерство</a:t>
            </a:r>
            <a:r>
              <a:rPr lang="ru-RU" sz="2000" b="1" i="1" dirty="0">
                <a:solidFill>
                  <a:schemeClr val="tx1"/>
                </a:solidFill>
              </a:rPr>
              <a:t> Победы:                     </a:t>
            </a:r>
            <a:r>
              <a:rPr lang="ru-RU" sz="2000" i="1" dirty="0">
                <a:solidFill>
                  <a:schemeClr val="tx1"/>
                </a:solidFill>
              </a:rPr>
              <a:t> </a:t>
            </a:r>
            <a:r>
              <a:rPr lang="ru-RU" sz="2000" b="1" i="1" dirty="0">
                <a:solidFill>
                  <a:schemeClr val="tx1"/>
                </a:solidFill>
              </a:rPr>
              <a:t>                                     </a:t>
            </a:r>
            <a:endParaRPr lang="ru-RU" sz="2000" i="1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- оказание адресной помощи</a:t>
            </a:r>
            <a:r>
              <a:rPr lang="ru-RU" i="1" dirty="0">
                <a:solidFill>
                  <a:schemeClr val="tx1"/>
                </a:solidFill>
              </a:rPr>
              <a:t>;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- благоустройство заброшенных могил;</a:t>
            </a:r>
          </a:p>
          <a:p>
            <a:r>
              <a:rPr lang="ru-RU" dirty="0">
                <a:solidFill>
                  <a:schemeClr val="tx1"/>
                </a:solidFill>
              </a:rPr>
              <a:t>- поздравления на дому участников и ветеранов ВОВ;</a:t>
            </a:r>
          </a:p>
          <a:p>
            <a:r>
              <a:rPr lang="ru-RU" sz="2000" b="1" i="1" dirty="0">
                <a:solidFill>
                  <a:schemeClr val="tx1"/>
                </a:solidFill>
              </a:rPr>
              <a:t>Социальное </a:t>
            </a:r>
            <a:r>
              <a:rPr lang="ru-RU" sz="2000" b="1" i="1" dirty="0" err="1">
                <a:solidFill>
                  <a:schemeClr val="tx1"/>
                </a:solidFill>
              </a:rPr>
              <a:t>волонтерство</a:t>
            </a:r>
            <a:r>
              <a:rPr lang="ru-RU" sz="2000" b="1" i="1" dirty="0">
                <a:solidFill>
                  <a:schemeClr val="tx1"/>
                </a:solidFill>
              </a:rPr>
              <a:t>:</a:t>
            </a:r>
            <a:endParaRPr lang="ru-RU" sz="2000" i="1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- визиты вежливости;</a:t>
            </a:r>
          </a:p>
          <a:p>
            <a:r>
              <a:rPr lang="ru-RU" dirty="0">
                <a:solidFill>
                  <a:schemeClr val="tx1"/>
                </a:solidFill>
              </a:rPr>
              <a:t>- оказание помощи гражданам пожилого возраста и инвалидам в уборке жилых помещений, придомовой территории и т.д.</a:t>
            </a:r>
          </a:p>
          <a:p>
            <a:r>
              <a:rPr lang="ru-RU" sz="2000" b="1" i="1" dirty="0">
                <a:solidFill>
                  <a:schemeClr val="tx1"/>
                </a:solidFill>
              </a:rPr>
              <a:t>Корпоративное </a:t>
            </a:r>
            <a:r>
              <a:rPr lang="ru-RU" sz="2000" b="1" i="1" dirty="0" err="1">
                <a:solidFill>
                  <a:schemeClr val="tx1"/>
                </a:solidFill>
              </a:rPr>
              <a:t>волонтерство</a:t>
            </a:r>
            <a:r>
              <a:rPr lang="ru-RU" sz="2000" b="1" i="1" dirty="0">
                <a:solidFill>
                  <a:schemeClr val="tx1"/>
                </a:solidFill>
              </a:rPr>
              <a:t>:</a:t>
            </a:r>
            <a:endParaRPr lang="ru-RU" sz="2000" i="1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- экологические десанты;</a:t>
            </a:r>
          </a:p>
          <a:p>
            <a:r>
              <a:rPr lang="ru-RU" dirty="0">
                <a:solidFill>
                  <a:schemeClr val="tx1"/>
                </a:solidFill>
              </a:rPr>
              <a:t>- донорство</a:t>
            </a:r>
          </a:p>
          <a:p>
            <a:r>
              <a:rPr lang="ru-RU" sz="2000" b="1" i="1" dirty="0">
                <a:solidFill>
                  <a:schemeClr val="tx1"/>
                </a:solidFill>
              </a:rPr>
              <a:t>Проведение всероссийских акций «Дни единых действий»:</a:t>
            </a:r>
            <a:endParaRPr lang="ru-RU" sz="2000" i="1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- «День спонтанного проявления доброты»;</a:t>
            </a:r>
          </a:p>
          <a:p>
            <a:r>
              <a:rPr lang="ru-RU" dirty="0">
                <a:solidFill>
                  <a:schemeClr val="tx1"/>
                </a:solidFill>
              </a:rPr>
              <a:t>- «Подари книгу»;</a:t>
            </a:r>
          </a:p>
          <a:p>
            <a:r>
              <a:rPr lang="ru-RU" dirty="0">
                <a:solidFill>
                  <a:schemeClr val="tx1"/>
                </a:solidFill>
              </a:rPr>
              <a:t>- «День мира»</a:t>
            </a:r>
          </a:p>
          <a:p>
            <a:r>
              <a:rPr lang="ru-RU" dirty="0">
                <a:solidFill>
                  <a:schemeClr val="tx1"/>
                </a:solidFill>
              </a:rPr>
              <a:t>- и др.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4C9E0D88-C64E-4FCF-BFF0-C7FA19F66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52400"/>
            <a:ext cx="2514600" cy="2362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AB27C21A-C571-46A9-A02F-2A7A040C77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78832" y="2782224"/>
            <a:ext cx="2943933" cy="220795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FFB73F43-622A-423E-AC03-FEE6E90731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049" y="4659685"/>
            <a:ext cx="2946400" cy="221089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6920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ru-RU" dirty="0"/>
              <a:t>Новогодняя акция «Верить в чудо!»</a:t>
            </a:r>
          </a:p>
        </p:txBody>
      </p:sp>
      <p:sp>
        <p:nvSpPr>
          <p:cNvPr id="5" name="Выноска 3 (граница и черта) 4"/>
          <p:cNvSpPr/>
          <p:nvPr/>
        </p:nvSpPr>
        <p:spPr>
          <a:xfrm>
            <a:off x="6400800" y="1066800"/>
            <a:ext cx="2514600" cy="5562600"/>
          </a:xfrm>
          <a:prstGeom prst="accent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105534"/>
              <a:gd name="adj8" fmla="val -11969"/>
            </a:avLst>
          </a:prstGeom>
          <a:gradFill>
            <a:gsLst>
              <a:gs pos="25000">
                <a:schemeClr val="accent1">
                  <a:tint val="66000"/>
                  <a:satMod val="160000"/>
                  <a:alpha val="4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270000" algn="l"/>
              </a:tabLst>
            </a:pPr>
            <a:r>
              <a:rPr lang="ru-RU" sz="2000" dirty="0">
                <a:solidFill>
                  <a:schemeClr val="tx1"/>
                </a:solidFill>
              </a:rPr>
              <a:t>Социальные работники в образе сказочных героев поздравили на дому 27 получателей социальных услуг. Организовали сбор благотворительных средств для детей находящихся в трудной жизненной ситуации. Устроили встречу пожилых людей с настоятелем храма - отцом Леонидом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="" xmlns:a16="http://schemas.microsoft.com/office/drawing/2014/main" id="{BD0E04A8-21A7-4ED5-B88E-F4880C964A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20" y="952289"/>
            <a:ext cx="2976979" cy="2057400"/>
          </a:xfr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4D9C16FB-87F6-4043-BBAD-E4BC74E250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4036" y="2530147"/>
            <a:ext cx="3146425" cy="227045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AA5084A5-8C25-48B6-A228-2831FC2F3E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88" y="4800600"/>
            <a:ext cx="3011890" cy="213141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A20AB01-76FD-48CC-A3AD-63B2917A3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День спонтанного проявления доброты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9827CA80-86C7-4F4E-BB67-1D91050B2A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95" y="3429000"/>
            <a:ext cx="4312709" cy="3429000"/>
          </a:xfrm>
        </p:spPr>
      </p:pic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4556D50B-7D21-445A-8956-0615340CEB56}"/>
              </a:ext>
            </a:extLst>
          </p:cNvPr>
          <p:cNvSpPr txBox="1">
            <a:spLocks/>
          </p:cNvSpPr>
          <p:nvPr/>
        </p:nvSpPr>
        <p:spPr>
          <a:xfrm>
            <a:off x="4920068" y="923278"/>
            <a:ext cx="3854769" cy="2514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latinLnBrk="0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i="1" dirty="0">
                <a:solidFill>
                  <a:srgbClr val="0070C0"/>
                </a:solidFill>
              </a:rPr>
              <a:t>16 февраля 10 сотрудников организации приняли участие в благотворительной акции по сдаче крови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15C0322C-F5C3-4CD7-A06B-5D2BBACE96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3437878"/>
            <a:ext cx="2577941" cy="343725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84CB3F0B-DB4F-4C96-87AF-4581FAC126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821" y="1487749"/>
            <a:ext cx="2441427" cy="162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561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A5DF314-3AF5-4C96-96EC-8D0845A43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b="1" dirty="0">
                <a:solidFill>
                  <a:srgbClr val="0070C0"/>
                </a:solidFill>
              </a:rPr>
              <a:t>Поздравления к «Дню защитника Отечества» и «Международному женскому дню»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89536D8F-B0D8-4F61-B2E4-32BFAC9359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93" y="1417638"/>
            <a:ext cx="3017309" cy="2362199"/>
          </a:xfr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D320DCD-EE24-4CEB-B6B9-C7FAB0AE5D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4" y="3813359"/>
            <a:ext cx="1349406" cy="164623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68608408-6EB8-45F2-9E5E-0567B4F5CF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113" y="3822976"/>
            <a:ext cx="1234679" cy="164623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F8979BC9-7CA3-4044-99DA-BA1C4F0A84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045" y="3832594"/>
            <a:ext cx="1293361" cy="162700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44F472ED-C6BD-432F-993B-448B5808A08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7" y="5512353"/>
            <a:ext cx="1752600" cy="131445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0855C501-8DD6-401C-A817-B58C689F86A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8042" y="5521971"/>
            <a:ext cx="2336800" cy="131445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06F3AE42-BAFA-459E-9217-51A39FF275E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549" y="5499825"/>
            <a:ext cx="2336800" cy="131366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78DE7EC9-DB17-4FBF-AE61-E913E8C34DF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2120" y="1371600"/>
            <a:ext cx="3149598" cy="236219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CD080BA4-2942-403E-A0A6-6139C4FA62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260" y="3813359"/>
            <a:ext cx="1358939" cy="164623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63BAF5EE-0533-41A9-A217-E47579549F2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894" y="3779837"/>
            <a:ext cx="1055456" cy="1828800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540EC6F5-F47C-4FD4-BF46-E797701DB23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160" y="3799363"/>
            <a:ext cx="1358939" cy="1674229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C5D0DCE8-590C-4070-ACFE-315DE975FB4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444" y="5554996"/>
            <a:ext cx="1871089" cy="124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295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9F5EA0E-2B5F-4FD9-B4F1-B5496CD135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9594"/>
            <a:ext cx="4157317" cy="2931393"/>
          </a:xfrm>
          <a:prstGeom prst="rect">
            <a:avLst/>
          </a:prstGeom>
        </p:spPr>
      </p:pic>
      <p:sp>
        <p:nvSpPr>
          <p:cNvPr id="25602" name="AutoShape 2" descr="Картинки по запросу 72 годовщина великой отечественной войн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4" name="AutoShape 4" descr="Картинки по запросу 72 годовщина великой отечественной войн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209800" y="129266"/>
            <a:ext cx="497349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i="1" dirty="0">
                <a:solidFill>
                  <a:srgbClr val="0070C0"/>
                </a:solidFill>
              </a:rPr>
              <a:t>«Весенняя неделя добра-2018»  </a:t>
            </a:r>
          </a:p>
          <a:p>
            <a:pPr algn="ctr"/>
            <a:r>
              <a:rPr lang="ru-RU" sz="2400" b="1" i="1" dirty="0">
                <a:solidFill>
                  <a:srgbClr val="0070C0"/>
                </a:solidFill>
              </a:rPr>
              <a:t>«Спортивный праздник для ребят»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48706538-A205-46A1-BEF8-53D143510C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005" y="1339212"/>
            <a:ext cx="4973490" cy="275484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4A859A7E-5449-49E1-BF24-11F4B07F7A1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9109" y="4406954"/>
            <a:ext cx="2964891" cy="222366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E9D5D903-B9CF-4DA0-87DA-6D5EB57A167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818" y="4443725"/>
            <a:ext cx="3040566" cy="22804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68681" y="4930170"/>
            <a:ext cx="29087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Реабилитационный центр «Жемчужина»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38200" y="381001"/>
            <a:ext cx="77724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270000" algn="l"/>
              </a:tabLst>
            </a:pPr>
            <a:r>
              <a:rPr lang="ru-RU" sz="2600" b="1" dirty="0">
                <a:solidFill>
                  <a:srgbClr val="0070C0"/>
                </a:solidFill>
                <a:latin typeface="+mj-lt"/>
                <a:ea typeface="Calibri" pitchFamily="34" charset="0"/>
                <a:cs typeface="Times New Roman" pitchFamily="18" charset="0"/>
              </a:rPr>
              <a:t>«Весенняя неделя добра – 2018»</a:t>
            </a:r>
            <a:endParaRPr lang="ru-RU" sz="2600" b="1" dirty="0">
              <a:solidFill>
                <a:srgbClr val="0070C0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9F9D4478-8F83-439A-964A-67EB983627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30" y="859388"/>
            <a:ext cx="2263803" cy="251404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A97DF33-3162-4DAF-82E8-D7A1684758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950" y="841399"/>
            <a:ext cx="2418337" cy="296508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BDD810CA-522D-437D-B90C-FD37B32030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57" y="2870915"/>
            <a:ext cx="3025435" cy="209173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CB593E83-203C-42B6-A040-BD7C1B8CAE8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870" y="2667000"/>
            <a:ext cx="3149600" cy="23622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45B26381-5072-47E4-9BBC-D0FEBAAF614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762000"/>
            <a:ext cx="2590800" cy="240709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04B9722F-D9A6-4379-AC27-75A08DC7A06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654" y="4312456"/>
            <a:ext cx="2824254" cy="2164543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8D848490-F68F-43DB-9A84-52A97AD5A51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163" y="4962650"/>
            <a:ext cx="2418337" cy="1813753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B3C01A62-273A-4931-91D0-E3F94AD9EA3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675" y="4962650"/>
            <a:ext cx="2514600" cy="18859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BADFA2DC-8890-4586-8AAD-69BC3F6008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5083631"/>
            <a:ext cx="2648945" cy="198670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676400" y="0"/>
            <a:ext cx="54864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270000" algn="l"/>
              </a:tabLst>
            </a:pPr>
            <a:r>
              <a:rPr lang="ru-RU" sz="2000" b="1" i="1" dirty="0">
                <a:solidFill>
                  <a:srgbClr val="0070C0"/>
                </a:solidFill>
              </a:rPr>
              <a:t>АКЦИЯ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270000" algn="l"/>
              </a:tabLst>
            </a:pPr>
            <a:r>
              <a:rPr lang="ru-RU" sz="2000" b="1" i="1" dirty="0">
                <a:solidFill>
                  <a:srgbClr val="0070C0"/>
                </a:solidFill>
              </a:rPr>
              <a:t>«В рамках празднования 73-й годовщины со Дня Победы в ВОВ»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22CC343B-5856-4069-9E73-35568368DB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066800"/>
            <a:ext cx="2286000" cy="22383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A33FFFF6-34AC-43BD-B06C-14548D36C2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029" y="4447746"/>
            <a:ext cx="3054365" cy="233405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827709B5-92B4-4A61-9B31-D739E27C624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435" y="1131474"/>
            <a:ext cx="2913064" cy="218479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0EF4D2FD-2D7C-4FC9-87ED-FDB2113DF21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9417" y="3001417"/>
            <a:ext cx="2824271" cy="185477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5F6D8FAF-F78B-4E42-80F2-054E266AD0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7879" y="923065"/>
            <a:ext cx="2913064" cy="190722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DD1679AA-EDD4-4603-A608-B59A1CB4D2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40" y="2737691"/>
            <a:ext cx="2648945" cy="198670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E509B409-12B8-4A9C-ABF3-45E8E9D5E2A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267" y="5172075"/>
            <a:ext cx="2286000" cy="171450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CDD12EFA-8881-43DE-AB43-5EFF08E6DF9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81289"/>
            <a:ext cx="2675467" cy="1504950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D22EBFFD-6760-41AC-9E04-66286703825E}"/>
              </a:ext>
            </a:extLst>
          </p:cNvPr>
          <p:cNvSpPr/>
          <p:nvPr/>
        </p:nvSpPr>
        <p:spPr>
          <a:xfrm>
            <a:off x="2707463" y="2882366"/>
            <a:ext cx="330597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270000" algn="l"/>
              </a:tabLst>
            </a:pPr>
            <a:r>
              <a:rPr lang="ru-RU" sz="1400" b="1" i="1" dirty="0">
                <a:solidFill>
                  <a:srgbClr val="0070C0"/>
                </a:solidFill>
              </a:rPr>
              <a:t>«В рамках празднования 73-й годовщины со Дня Победы в ВОВ» специалисты по социальной работе, заведующие отделением, социальные работники организовали и провели: изготовление георгиевских ленточек; поздравления на дому; выездные концерты; уборку могил; адресную помощь; раздачу подарочных наборов для ветеранов ВОВ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8386" y="3224814"/>
            <a:ext cx="2742217" cy="3581400"/>
          </a:xfrm>
        </p:spPr>
        <p:txBody>
          <a:bodyPr>
            <a:noAutofit/>
          </a:bodyPr>
          <a:lstStyle/>
          <a:p>
            <a:r>
              <a:rPr lang="ru-RU" sz="1500" b="1" i="1" dirty="0">
                <a:solidFill>
                  <a:srgbClr val="0070C0"/>
                </a:solidFill>
              </a:rPr>
              <a:t>Волонтеры «Серебряного возраста»</a:t>
            </a:r>
            <a:br>
              <a:rPr lang="ru-RU" sz="1500" b="1" i="1" dirty="0">
                <a:solidFill>
                  <a:srgbClr val="0070C0"/>
                </a:solidFill>
              </a:rPr>
            </a:br>
            <a:r>
              <a:rPr lang="ru-RU" sz="1500" b="1" i="1" dirty="0">
                <a:solidFill>
                  <a:srgbClr val="0070C0"/>
                </a:solidFill>
              </a:rPr>
              <a:t>в течение года принимали активное участие в развитии социального добровольчества. С их участием прошли такие мероприятия как посвящение в добровольцы; раздача листовок, </a:t>
            </a:r>
            <a:r>
              <a:rPr lang="ru-RU" sz="1500" b="1" i="1" dirty="0" err="1">
                <a:solidFill>
                  <a:srgbClr val="0070C0"/>
                </a:solidFill>
              </a:rPr>
              <a:t>флайеров</a:t>
            </a:r>
            <a:r>
              <a:rPr lang="ru-RU" sz="1500" b="1" i="1" dirty="0">
                <a:solidFill>
                  <a:srgbClr val="0070C0"/>
                </a:solidFill>
              </a:rPr>
              <a:t> на мероприятиях; мастер-классы; форумы «Серебряного возраста» и др.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="" xmlns:a16="http://schemas.microsoft.com/office/drawing/2014/main" id="{7C227FAE-5F99-4D22-B03A-5A2AB8DFF5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219200"/>
            <a:ext cx="2571926" cy="1828800"/>
          </a:xfr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0953164-B88A-4976-9863-F780D0FB99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2" y="3020627"/>
            <a:ext cx="2989534" cy="213658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130F1EA7-3478-4348-92A4-D8F18A9E40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70158" y="1640118"/>
            <a:ext cx="3657600" cy="235856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BEAC4C53-CD1F-42FF-8EE0-745A887CA7A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020" y="1088226"/>
            <a:ext cx="2989533" cy="213658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A760818E-DFB8-4799-AE64-0B9F23AC1A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603" y="4724400"/>
            <a:ext cx="3204882" cy="213658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BD069586-9DC1-4DE4-8F8F-383CB2A12E9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92" y="5075238"/>
            <a:ext cx="2674143" cy="1782762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="" xmlns:a16="http://schemas.microsoft.com/office/drawing/2014/main" id="{95372B8E-1BC8-4229-A385-0BC9D6F73845}"/>
              </a:ext>
            </a:extLst>
          </p:cNvPr>
          <p:cNvSpPr txBox="1">
            <a:spLocks/>
          </p:cNvSpPr>
          <p:nvPr/>
        </p:nvSpPr>
        <p:spPr>
          <a:xfrm>
            <a:off x="548640" y="59675"/>
            <a:ext cx="8229600" cy="1096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latinLnBrk="0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i="1" dirty="0">
                <a:solidFill>
                  <a:srgbClr val="0070C0"/>
                </a:solidFill>
              </a:rPr>
              <a:t>«Серебряное </a:t>
            </a:r>
            <a:r>
              <a:rPr lang="ru-RU" sz="4000" b="1" i="1" dirty="0" err="1">
                <a:solidFill>
                  <a:srgbClr val="0070C0"/>
                </a:solidFill>
              </a:rPr>
              <a:t>волонтёрство</a:t>
            </a:r>
            <a:r>
              <a:rPr lang="ru-RU" sz="4000" b="1" i="1" dirty="0">
                <a:solidFill>
                  <a:srgbClr val="0070C0"/>
                </a:solidFill>
              </a:rPr>
              <a:t>»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388</Words>
  <Application>Microsoft Office PowerPoint</Application>
  <PresentationFormat>Экран (4:3)</PresentationFormat>
  <Paragraphs>43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Office Theme</vt:lpstr>
      <vt:lpstr>Презентация PowerPoint</vt:lpstr>
      <vt:lpstr>Презентация PowerPoint</vt:lpstr>
      <vt:lpstr>Новогодняя акция «Верить в чудо!»</vt:lpstr>
      <vt:lpstr>День спонтанного проявления доброты</vt:lpstr>
      <vt:lpstr>Поздравления к «Дню защитника Отечества» и «Международному женскому дню»</vt:lpstr>
      <vt:lpstr>Презентация PowerPoint</vt:lpstr>
      <vt:lpstr>Презентация PowerPoint</vt:lpstr>
      <vt:lpstr>Презентация PowerPoint</vt:lpstr>
      <vt:lpstr>Волонтеры «Серебряного возраста» в течение года принимали активное участие в развитии социального добровольчества. С их участием прошли такие мероприятия как посвящение в добровольцы; раздача листовок, флайеров на мероприятиях; мастер-классы; форумы «Серебряного возраста» и др.</vt:lpstr>
      <vt:lpstr>Презентация PowerPoint</vt:lpstr>
      <vt:lpstr>«Осенняя неделя добра – 2018» </vt:lpstr>
      <vt:lpstr>«Декада Добрых Дел»</vt:lpstr>
      <vt:lpstr>Поздравления с Новым 2019 годом и Рождеством!</vt:lpstr>
      <vt:lpstr> Акции и мероприятия 2018 года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11</cp:revision>
  <dcterms:created xsi:type="dcterms:W3CDTF">2018-11-12T12:25:54Z</dcterms:created>
  <dcterms:modified xsi:type="dcterms:W3CDTF">2019-01-11T07:29:26Z</dcterms:modified>
</cp:coreProperties>
</file>